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IBM Plex Serif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jA/eQD1mkvZLmlgZ0448Wf2Vwn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IBMPlexSerif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BMPlexSerif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erif-boldItalic.fntdata"/><Relationship Id="rId30" Type="http://schemas.openxmlformats.org/officeDocument/2006/relationships/font" Target="fonts/IBMPlexSerif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5d65a88b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31d5d65a88b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33fefe4e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033fefe4e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03360093b3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231" name="Google Shape;231;g303360093b3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03360093b3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246" name="Google Shape;246;g303360093b3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987d9645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f987d9645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d5d65a88b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31d5d65a88b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348122c23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291" name="Google Shape;291;g30348122c23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348122c23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304" name="Google Shape;304;g30348122c23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35aab261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318" name="Google Shape;318;g3035aab261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20fbede7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331" name="Google Shape;331;g320fbede7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8f40b4db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sample of </a:t>
            </a:r>
            <a:endParaRPr/>
          </a:p>
        </p:txBody>
      </p:sp>
      <p:sp>
        <p:nvSpPr>
          <p:cNvPr id="90" name="Google Shape;90;g2f8f40b4db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08179fb1b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343" name="Google Shape;343;g3108179fb1b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d5d65a88b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356" name="Google Shape;356;g31d5d65a88b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1d6e27ee0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31d6e27ee0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3360093b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g303360093b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3360093b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303360093b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c804d414e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30c804d414e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5d65a88b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143" name="Google Shape;143;g31d5d65a88b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d5d65a88b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156" name="Google Shape;156;g31d5d65a88b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d5d65a88b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170" name="Google Shape;170;g31d5d65a88b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d5d65a88b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bring lead screw</a:t>
            </a:r>
            <a:endParaRPr/>
          </a:p>
        </p:txBody>
      </p:sp>
      <p:sp>
        <p:nvSpPr>
          <p:cNvPr id="184" name="Google Shape;184;g31d5d65a88b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6.jpg"/><Relationship Id="rId5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v2hNbBwlzE6Pi7b-wAp57pil-2y5DHK7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/>
          <p:nvPr/>
        </p:nvSpPr>
        <p:spPr>
          <a:xfrm flipH="1" rot="10800000">
            <a:off x="-1" y="8163"/>
            <a:ext cx="12192000" cy="68580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newspaper&#10;&#10;Description automatically generated" id="83" name="Google Shape;83;p1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816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"/>
          <p:cNvSpPr txBox="1"/>
          <p:nvPr/>
        </p:nvSpPr>
        <p:spPr>
          <a:xfrm>
            <a:off x="1134035" y="2553964"/>
            <a:ext cx="9924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</a:rPr>
              <a:t>Final Presentation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Neuronal Sample Handling Platform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Daewon Hong, Alex Karrow, Daniel Liu, Rohan Mandhan, Prateek Rout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3922059" y="5413888"/>
            <a:ext cx="43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December 10,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d5d65a88b_0_54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1d5d65a88b_0_5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1d5d65a88b_0_54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02" name="Google Shape;202;g31d5d65a88b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1d5d65a88b_0_5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Governing Equations &amp; Calculations - Rohan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1d5d65a88b_0_5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31d5d65a88b_0_54"/>
          <p:cNvSpPr txBox="1"/>
          <p:nvPr/>
        </p:nvSpPr>
        <p:spPr>
          <a:xfrm>
            <a:off x="1008900" y="5997475"/>
            <a:ext cx="1017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06" name="Google Shape;206;g31d5d65a88b_0_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g31d5d65a88b_0_54"/>
          <p:cNvSpPr txBox="1"/>
          <p:nvPr/>
        </p:nvSpPr>
        <p:spPr>
          <a:xfrm>
            <a:off x="1670825" y="1752975"/>
            <a:ext cx="33177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Tipping: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Total weight: 320.46 N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Applied force: 49 N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Critical distance: 23.2 mm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True CoG: 16.7 mm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208" name="Google Shape;208;g31d5d65a88b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838" y="1131900"/>
            <a:ext cx="1836175" cy="5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1d5d65a88b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400" y="3343403"/>
            <a:ext cx="3684799" cy="278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1d5d65a88b_0_54"/>
          <p:cNvSpPr txBox="1"/>
          <p:nvPr/>
        </p:nvSpPr>
        <p:spPr>
          <a:xfrm>
            <a:off x="7987125" y="1653525"/>
            <a:ext cx="3022500" cy="15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Deflection: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i="1"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 </a:t>
            </a: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 49 N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i="1"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 </a:t>
            </a: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 0.5 m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i="1"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 </a:t>
            </a: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 50 MPa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i="1"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 </a:t>
            </a: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= 17675 m</a:t>
            </a:r>
            <a:r>
              <a:rPr baseline="30000"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4</a:t>
            </a:r>
            <a:endParaRPr baseline="30000"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rPr lang="en-US" sz="1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Displacement: 3.9 mm</a:t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BM Plex Serif"/>
              <a:buChar char="-"/>
            </a:pPr>
            <a:r>
              <a:t/>
            </a:r>
            <a:endParaRPr sz="15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211" name="Google Shape;211;g31d5d65a88b_0_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563" y="973452"/>
            <a:ext cx="2897525" cy="7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1d5d65a88b_0_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2111" y="3343388"/>
            <a:ext cx="3684789" cy="28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33fefe4e7_0_0"/>
          <p:cNvSpPr txBox="1"/>
          <p:nvPr>
            <p:ph idx="1" type="body"/>
          </p:nvPr>
        </p:nvSpPr>
        <p:spPr>
          <a:xfrm>
            <a:off x="5842700" y="1307749"/>
            <a:ext cx="5966400" cy="4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FEA Objectives:</a:t>
            </a:r>
            <a:endParaRPr b="1" i="1" sz="21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Load on linear sliders cannot exceed 600N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End-effector displacement</a:t>
            </a:r>
            <a:endParaRPr b="1" i="1" sz="21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Parts/Materials:</a:t>
            </a:r>
            <a:endParaRPr b="1" i="1" sz="13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ZDR-XBAR / 6105 Aluminum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ZDR-RAIL / Unalloyed Aluminum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ZDR-BRACKET / 1018 Aluminum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Constraints:</a:t>
            </a:r>
            <a:endParaRPr b="1" i="1" sz="13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Coupling / End-Effector Edge → LP / Rail → Xbar 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Surface Interaction / Rail → Xbar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Boundary Conditions:</a:t>
            </a:r>
            <a:endParaRPr b="1" i="1" sz="13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Displacement &amp; Rotation / U1U2U3UR1UR2UR3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Loads:</a:t>
            </a:r>
            <a:endParaRPr b="1" i="1" sz="13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U3 = -98.1 N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18" name="Google Shape;218;g3033fefe4e7_0_0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033fefe4e7_0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033fefe4e7_0_0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21" name="Google Shape;221;g3033fefe4e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033fefe4e7_0_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XDR </a:t>
            </a: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FINITE ELEMENT ANALYSIS (FEA)</a:t>
            </a: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- Daewon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033fefe4e7_0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3033fefe4e7_0_0"/>
          <p:cNvSpPr txBox="1"/>
          <p:nvPr/>
        </p:nvSpPr>
        <p:spPr>
          <a:xfrm>
            <a:off x="1008900" y="5997475"/>
            <a:ext cx="1017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20/2 = 10kg load applied to the end-effector</a:t>
            </a:r>
            <a:endParaRPr b="0" i="0" sz="1500" u="none" cap="none" strike="noStrike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grpSp>
        <p:nvGrpSpPr>
          <p:cNvPr id="225" name="Google Shape;225;g3033fefe4e7_0_0"/>
          <p:cNvGrpSpPr/>
          <p:nvPr/>
        </p:nvGrpSpPr>
        <p:grpSpPr>
          <a:xfrm>
            <a:off x="377904" y="1526254"/>
            <a:ext cx="5943431" cy="3714643"/>
            <a:chOff x="294436" y="1334264"/>
            <a:chExt cx="5495544" cy="3436939"/>
          </a:xfrm>
        </p:grpSpPr>
        <p:pic>
          <p:nvPicPr>
            <p:cNvPr id="226" name="Google Shape;226;g3033fefe4e7_0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4436" y="1335515"/>
              <a:ext cx="5495544" cy="3434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g3033fefe4e7_0_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4436" y="1334264"/>
              <a:ext cx="5495544" cy="34369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8" name="Google Shape;228;g3033fefe4e7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03360093b3_0_75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303360093b3_0_7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03360093b3_0_75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36" name="Google Shape;236;g303360093b3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03360093b3_0_7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XDR FEA RESULTS - Daewon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38" name="Google Shape;238;g303360093b3_0_7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g303360093b3_0_75"/>
          <p:cNvGrpSpPr/>
          <p:nvPr/>
        </p:nvGrpSpPr>
        <p:grpSpPr>
          <a:xfrm>
            <a:off x="381000" y="1799135"/>
            <a:ext cx="11429998" cy="3504599"/>
            <a:chOff x="376800" y="2120998"/>
            <a:chExt cx="11429998" cy="3504599"/>
          </a:xfrm>
        </p:grpSpPr>
        <p:pic>
          <p:nvPicPr>
            <p:cNvPr id="240" name="Google Shape;240;g303360093b3_0_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6800" y="2120998"/>
              <a:ext cx="6167164" cy="3504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g303360093b3_0_7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39634" y="2127196"/>
              <a:ext cx="6167164" cy="34922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g303360093b3_0_75"/>
          <p:cNvSpPr txBox="1"/>
          <p:nvPr/>
        </p:nvSpPr>
        <p:spPr>
          <a:xfrm>
            <a:off x="1008900" y="5997475"/>
            <a:ext cx="1017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accent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U3 Max. Displacement = 4.3 mm / Max Load = 118 N</a:t>
            </a:r>
            <a:endParaRPr b="0" i="0" sz="1500" u="none" cap="none" strike="noStrike">
              <a:solidFill>
                <a:schemeClr val="accent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43" name="Google Shape;243;g303360093b3_0_7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3360093b3_0_87"/>
          <p:cNvSpPr txBox="1"/>
          <p:nvPr/>
        </p:nvSpPr>
        <p:spPr>
          <a:xfrm>
            <a:off x="214450" y="12618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Integrated Enclosure</a:t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Polycarbonate for strength, weight and accessibility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Semi-airtight housing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Modular structure for ease of access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Dual Servo-powered Mailbox mechanism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49" name="Google Shape;249;g303360093b3_0_87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303360093b3_0_8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303360093b3_0_87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52" name="Google Shape;252;g303360093b3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03360093b3_0_8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Sterile Enclosure - Alex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54" name="Google Shape;254;g303360093b3_0_8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303360093b3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99" y="3291299"/>
            <a:ext cx="9111624" cy="3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03360093b3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1025" y="860527"/>
            <a:ext cx="4270975" cy="31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303360093b3_0_8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987d96451_0_10"/>
          <p:cNvSpPr txBox="1"/>
          <p:nvPr/>
        </p:nvSpPr>
        <p:spPr>
          <a:xfrm>
            <a:off x="194325" y="12411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Integrated Enclosure</a:t>
            </a:r>
            <a:endParaRPr b="1" i="1"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Attaches to ZDR through cross-slot mount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Neodymium Magnets connect top panel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XDR housed inside Enclosure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Assumption of n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 direct load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63" name="Google Shape;263;g2f987d96451_0_10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2f987d96451_0_1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2f987d96451_0_10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66" name="Google Shape;266;g2f987d96451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f987d96451_0_1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f987d96451_0_1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g2f987d96451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3550" y="1056560"/>
            <a:ext cx="4110771" cy="527177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f987d96451_0_1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Sterile Enclosure - Alex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271" name="Google Shape;271;g2f987d96451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7700" y="2311601"/>
            <a:ext cx="3314450" cy="362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2f987d96451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172" y="3330116"/>
            <a:ext cx="3644525" cy="260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f987d96451_0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d5d65a88b_0_134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1d5d65a88b_0_13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1d5d65a88b_0_134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81" name="Google Shape;281;g31d5d65a88b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1d5d65a88b_0_13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31d5d65a88b_0_13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31d5d65a88b_0_134"/>
          <p:cNvSpPr txBox="1"/>
          <p:nvPr/>
        </p:nvSpPr>
        <p:spPr>
          <a:xfrm>
            <a:off x="286025" y="936300"/>
            <a:ext cx="6717300" cy="18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31d5d65a88b_0_134"/>
          <p:cNvSpPr txBox="1"/>
          <p:nvPr/>
        </p:nvSpPr>
        <p:spPr>
          <a:xfrm>
            <a:off x="241250" y="9363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86" name="Google Shape;286;g31d5d65a88b_0_13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Labeled Enclosure - Alex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87" name="Google Shape;287;g31d5d65a88b_0_1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g31d5d65a88b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975" y="960300"/>
            <a:ext cx="7206912" cy="537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348122c23_0_11"/>
          <p:cNvSpPr txBox="1"/>
          <p:nvPr/>
        </p:nvSpPr>
        <p:spPr>
          <a:xfrm>
            <a:off x="214450" y="11094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Motors:</a:t>
            </a:r>
            <a:r>
              <a:rPr b="0" i="0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(6x)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XDR (2x): 0.65 Nm Stepper with Encoder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ZDR (2x): 2 Nm Stepper with brake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Enclosure (2x): 35 kg-cm Servo with 270° range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Time of Flight (ToF) Sensors: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(2x)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Define Absolute ZDR positions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Reduces risk of motors skipping steps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Limit Switches: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(6x)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Used for homing and defining reference points</a:t>
            </a:r>
            <a:endParaRPr b="1" i="0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4" name="Google Shape;294;g30348122c23_0_11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30348122c23_0_1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0348122c23_0_11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97" name="Google Shape;297;g30348122c23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30348122c23_0_1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Sensors &amp; Electronics - Prateek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99" name="Google Shape;299;g30348122c23_0_1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30348122c23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4750" y="915535"/>
            <a:ext cx="4409450" cy="527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0348122c23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348122c23_0_23"/>
          <p:cNvSpPr txBox="1"/>
          <p:nvPr/>
        </p:nvSpPr>
        <p:spPr>
          <a:xfrm>
            <a:off x="214450" y="1109400"/>
            <a:ext cx="55752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Motors: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(6x)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XDR &amp; ZDR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Each stepper driver receives 2 PWM sig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nals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(step, dir)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Encoders output 2 PWM-like signals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Enclosure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Each servo receives 1 PWM signal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ToF: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(2x)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1x I2C each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Utilizes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separate controllers to avoid multiplexing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Limit Switches: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(6x)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 Digital Input per switch (high/low)</a:t>
            </a:r>
            <a:endParaRPr b="1" i="0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07" name="Google Shape;307;g30348122c23_0_23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30348122c23_0_23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30348122c23_0_23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10" name="Google Shape;310;g30348122c23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0348122c23_0_23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Sensors &amp; Electronics - Prateek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12" name="Google Shape;312;g30348122c23_0_23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30348122c23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175" y="720400"/>
            <a:ext cx="3810627" cy="292495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0348122c23_0_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g30348122c23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275" y="3608386"/>
            <a:ext cx="6197826" cy="27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5aab2610_0_15"/>
          <p:cNvSpPr txBox="1"/>
          <p:nvPr/>
        </p:nvSpPr>
        <p:spPr>
          <a:xfrm>
            <a:off x="214450" y="11094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1" name="Google Shape;321;g3035aab2610_0_15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035aab2610_0_15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035aab2610_0_15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24" name="Google Shape;324;g3035aab2610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035aab2610_0_15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Overall CAD - Rohan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6" name="Google Shape;326;g3035aab2610_0_15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g3035aab2610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2788" y="915535"/>
            <a:ext cx="4206424" cy="527177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035aab2610_0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0fbede7e6_0_0"/>
          <p:cNvSpPr txBox="1"/>
          <p:nvPr/>
        </p:nvSpPr>
        <p:spPr>
          <a:xfrm>
            <a:off x="154925" y="11094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Assembly and Mechanical Testing</a:t>
            </a:r>
            <a:endParaRPr b="1" i="1"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erif"/>
              <a:buChar char="●"/>
            </a:pPr>
            <a:r>
              <a:rPr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Fully assembled apparatus was subject to load testing</a:t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erif"/>
              <a:buChar char="○"/>
            </a:pPr>
            <a:r>
              <a:rPr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5 kg load through sample tray</a:t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61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erif"/>
              <a:buChar char="○"/>
            </a:pPr>
            <a:r>
              <a:rPr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Measured Deflection: ~4.5mm</a:t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Software Testing</a:t>
            </a:r>
            <a:endParaRPr b="1" i="1"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erif"/>
              <a:buChar char="●"/>
            </a:pPr>
            <a:r>
              <a:rPr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Startup from random points</a:t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erif"/>
              <a:buChar char="○"/>
            </a:pPr>
            <a:r>
              <a:rPr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Various enclosure, XDR, &amp; ZDR positions</a:t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BM Plex Serif"/>
              <a:buChar char="○"/>
            </a:pPr>
            <a:r>
              <a:rPr lang="en-US" sz="21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Zeroing and Homing software robust</a:t>
            </a:r>
            <a:endParaRPr sz="21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34" name="Google Shape;334;g320fbede7e6_0_0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320fbede7e6_0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320fbede7e6_0_0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37" name="Google Shape;337;g320fbede7e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20fbede7e6_0_0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Testing - Rohan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39" name="Google Shape;339;g320fbede7e6_0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320fbede7e6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8f40b4db5_0_1"/>
          <p:cNvSpPr txBox="1"/>
          <p:nvPr>
            <p:ph idx="1" type="body"/>
          </p:nvPr>
        </p:nvSpPr>
        <p:spPr>
          <a:xfrm>
            <a:off x="376800" y="1155900"/>
            <a:ext cx="11177400" cy="45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Gazzola Lab @ UIUC</a:t>
            </a:r>
            <a:endParaRPr b="1" i="1" sz="21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-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Innovating in the crossover between engineering and biology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-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Soft creatures, cyborgs, fluid dynamics, and more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-"/>
            </a:pPr>
            <a:r>
              <a:rPr i="1" lang="en-US" sz="1800">
                <a:latin typeface="IBM Plex Serif"/>
                <a:ea typeface="IBM Plex Serif"/>
                <a:cs typeface="IBM Plex Serif"/>
                <a:sym typeface="IBM Plex Serif"/>
              </a:rPr>
              <a:t>Mind in Vitro </a:t>
            </a: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project: Computation with Neurons</a:t>
            </a:r>
            <a:endParaRPr sz="1800">
              <a:highlight>
                <a:schemeClr val="accent4"/>
              </a:highlight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Automated Neuronal Sampling Platform</a:t>
            </a:r>
            <a:endParaRPr b="1" i="1" sz="1800">
              <a:highlight>
                <a:schemeClr val="accent4"/>
              </a:highlight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-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Utilize a given </a:t>
            </a:r>
            <a:r>
              <a:rPr i="1" lang="en-US" sz="1800">
                <a:latin typeface="IBM Plex Serif"/>
                <a:ea typeface="IBM Plex Serif"/>
                <a:cs typeface="IBM Plex Serif"/>
                <a:sym typeface="IBM Plex Serif"/>
              </a:rPr>
              <a:t>Automated Mobile Robot (AMR) </a:t>
            </a: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to transport a sample to and from a testing apparatus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-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2-DOF mechanism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-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Ensure automation, reliability, and sterility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 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93" name="Google Shape;93;g2f8f40b4db5_0_1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f8f40b4db5_0_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2f8f40b4db5_0_1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96" name="Google Shape;96;g2f8f40b4db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f8f40b4db5_0_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INTRODUCTION &amp; DELIVERABLES - Rohan 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98" name="Google Shape;98;g2f8f40b4db5_0_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f8f40b4db5_0_1"/>
          <p:cNvSpPr txBox="1"/>
          <p:nvPr/>
        </p:nvSpPr>
        <p:spPr>
          <a:xfrm>
            <a:off x="1059925" y="4551900"/>
            <a:ext cx="33324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2f8f40b4db5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8025" y="3280700"/>
            <a:ext cx="3019001" cy="301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f8f40b4db5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5625" y="3211950"/>
            <a:ext cx="3156500" cy="31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f8f40b4db5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08179fb1b_1_2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3108179fb1b_1_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108179fb1b_1_2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48" name="Google Shape;348;g3108179fb1b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108179fb1b_1_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Overall Budget - </a:t>
            </a: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Daewon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0" name="Google Shape;350;g3108179fb1b_1_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108179fb1b_1_2"/>
          <p:cNvSpPr txBox="1"/>
          <p:nvPr/>
        </p:nvSpPr>
        <p:spPr>
          <a:xfrm>
            <a:off x="4817250" y="5436550"/>
            <a:ext cx="20292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Total Cost:</a:t>
            </a:r>
            <a:endParaRPr b="1" i="0" sz="16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$</a:t>
            </a:r>
            <a:r>
              <a:rPr b="1" lang="en-US" sz="16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972.44</a:t>
            </a:r>
            <a:endParaRPr b="1" i="0" sz="16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2" name="Google Shape;352;g3108179fb1b_1_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g3108179fb1b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0651" y="1220111"/>
            <a:ext cx="9730698" cy="4109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d5d65a88b_0_179"/>
          <p:cNvSpPr txBox="1"/>
          <p:nvPr>
            <p:ph idx="1" type="body"/>
          </p:nvPr>
        </p:nvSpPr>
        <p:spPr>
          <a:xfrm>
            <a:off x="155875" y="12534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Mechanical</a:t>
            </a:r>
            <a:endParaRPr b="1" i="1" sz="21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Tolerance tightening in XDR Slider System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Decrease deflection 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Lessen friction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Switch to Metal parts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Structurally stronger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3D printed parts liable to cosmetic defects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 sz="2100">
                <a:latin typeface="IBM Plex Serif"/>
                <a:ea typeface="IBM Plex Serif"/>
                <a:cs typeface="IBM Plex Serif"/>
                <a:sym typeface="IBM Plex Serif"/>
              </a:rPr>
              <a:t>Software and Electronics</a:t>
            </a:r>
            <a:endParaRPr b="1" i="1" sz="21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Real-action testing required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Failure Modes (FMEA) to be studied and prevented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Safety Interlocks</a:t>
            </a:r>
            <a:endParaRPr sz="21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59" name="Google Shape;359;g31d5d65a88b_0_179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31d5d65a88b_0_17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1d5d65a88b_0_179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62" name="Google Shape;362;g31d5d65a88b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31d5d65a88b_0_179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Future Steps - Daewon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64" name="Google Shape;364;g31d5d65a88b_0_17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1d5d65a88b_0_1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d6e27ee0f_1_0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71" name="Google Shape;371;g31d6e27ee0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31d6e27ee0f_1_0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31d6e27ee0f_1_0"/>
          <p:cNvSpPr txBox="1"/>
          <p:nvPr/>
        </p:nvSpPr>
        <p:spPr>
          <a:xfrm>
            <a:off x="376806" y="11818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1" lang="en-US" sz="2600">
                <a:solidFill>
                  <a:schemeClr val="lt1"/>
                </a:solidFill>
              </a:rPr>
              <a:t>Special thanks to:</a:t>
            </a:r>
            <a:endParaRPr b="1" i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br>
              <a:rPr b="1" lang="en-US" sz="2600">
                <a:solidFill>
                  <a:schemeClr val="lt1"/>
                </a:solidFill>
              </a:rPr>
            </a:br>
            <a:r>
              <a:rPr b="1" lang="en-US" sz="2600">
                <a:solidFill>
                  <a:schemeClr val="lt1"/>
                </a:solidFill>
              </a:rPr>
              <a:t>Mattia Gazzola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Zhantao Song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Diya Patel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Hongbo Yuan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374" name="Google Shape;374;g31d6e27ee0f_1_0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1d6e27ee0f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/>
          <p:nvPr/>
        </p:nvSpPr>
        <p:spPr>
          <a:xfrm flipH="1" rot="10800000">
            <a:off x="0" y="-105"/>
            <a:ext cx="12192000" cy="68658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81" name="Google Shape;3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35709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376806" y="1334279"/>
            <a:ext cx="11177400" cy="48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Gamsahapnida 🙏🏼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3360093b3_0_22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303360093b3_0_22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303360093b3_0_22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10" name="Google Shape;110;g303360093b3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03360093b3_0_22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Animation</a:t>
            </a:r>
            <a:endParaRPr b="1" sz="2400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12" name="Google Shape;112;g303360093b3_0_22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03360093b3_0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303360093b3_0_22" title="Forklift_Demo_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713" y="1101588"/>
            <a:ext cx="6792583" cy="509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3360093b3_0_7"/>
          <p:cNvSpPr txBox="1"/>
          <p:nvPr>
            <p:ph idx="1" type="body"/>
          </p:nvPr>
        </p:nvSpPr>
        <p:spPr>
          <a:xfrm>
            <a:off x="210725" y="1334275"/>
            <a:ext cx="5416800" cy="4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Testing Apparatus Height (Z-ext.): 500 mm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X-Extension: 450 mm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Payload Cantilever Weight: 5 kg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AMR load capacity: 60 kg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erif"/>
              <a:buChar char="•"/>
            </a:pPr>
            <a:r>
              <a:rPr lang="en-US" sz="1800">
                <a:latin typeface="IBM Plex Serif"/>
                <a:ea typeface="IBM Plex Serif"/>
                <a:cs typeface="IBM Plex Serif"/>
                <a:sym typeface="IBM Plex Serif"/>
              </a:rPr>
              <a:t>AMR area: 500 x 550 mm</a:t>
            </a:r>
            <a:endParaRPr sz="1800"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20" name="Google Shape;120;g303360093b3_0_7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03360093b3_0_7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03360093b3_0_7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23" name="Google Shape;123;g303360093b3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03360093b3_0_7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SYSTEM CONSTRAINTS</a:t>
            </a: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 / SUBSYSTEMS </a:t>
            </a: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- Rohan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25" name="Google Shape;125;g303360093b3_0_7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g303360093b3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325" y="860525"/>
            <a:ext cx="5449185" cy="541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03360093b3_0_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c804d414e_1_6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30c804d414e_1_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0c804d414e_1_6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35" name="Google Shape;135;g30c804d414e_1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0c804d414e_1_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ANSHP-CAD - Rohan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37" name="Google Shape;137;g30c804d414e_1_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30c804d414e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9919" y="1026037"/>
            <a:ext cx="4882206" cy="50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30c804d414e_1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250" y="1393708"/>
            <a:ext cx="6645120" cy="431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0c804d414e_1_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d5d65a88b_0_29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1d5d65a88b_0_29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31d5d65a88b_0_29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48" name="Google Shape;148;g31d5d65a88b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1d5d65a88b_0_29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MODULAR STRUCTURE &amp; Z-DIRECTION (MDR &amp; ZDR) - Dan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50" name="Google Shape;150;g31d5d65a88b_0_29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g31d5d65a88b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8550" y="1018174"/>
            <a:ext cx="3400601" cy="526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1d5d65a88b_0_29"/>
          <p:cNvSpPr txBox="1"/>
          <p:nvPr/>
        </p:nvSpPr>
        <p:spPr>
          <a:xfrm>
            <a:off x="214450" y="11094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Modular Structure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Height buffer and modularity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300 mm standoff height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8020 Aluminum Extrusions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Optimized structure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, minimizing weight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Z-Direction Extension (ZDR)</a:t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Two lead screws mounted to MDR using ½” 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aluminum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plates &amp; 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aluminum L-brackets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400 mm travel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Carriage raises enclosure &amp; XDR</a:t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53" name="Google Shape;153;g31d5d65a88b_0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d5d65a88b_0_156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1d5d65a88b_0_156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1d5d65a88b_0_156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61" name="Google Shape;161;g31d5d65a88b_0_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1d5d65a88b_0_156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MDR &amp; ZDR Overview - Dan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63" name="Google Shape;163;g31d5d65a88b_0_156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1d5d65a88b_0_156"/>
          <p:cNvSpPr txBox="1"/>
          <p:nvPr/>
        </p:nvSpPr>
        <p:spPr>
          <a:xfrm>
            <a:off x="214450" y="1109400"/>
            <a:ext cx="66888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65" name="Google Shape;165;g31d5d65a88b_0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6" name="Google Shape;166;g31d5d65a88b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5650" y="2099600"/>
            <a:ext cx="7194419" cy="31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1d5d65a88b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323" y="1793113"/>
            <a:ext cx="5608326" cy="379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d5d65a88b_0_41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1d5d65a88b_0_41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1d5d65a88b_0_41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75" name="Google Shape;175;g31d5d65a88b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1d5d65a88b_0_41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X-DIRECTION (XDR) - Dan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77" name="Google Shape;177;g31d5d65a88b_0_41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31d5d65a88b_0_41"/>
          <p:cNvSpPr txBox="1"/>
          <p:nvPr/>
        </p:nvSpPr>
        <p:spPr>
          <a:xfrm>
            <a:off x="214450" y="1109400"/>
            <a:ext cx="94446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-US" sz="21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Two-Stage, Belt-Driven Telescoping Mechanism</a:t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500mm reach, meeting 450mm requirement while allowing for play</a:t>
            </a:r>
            <a:endParaRPr sz="18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Aluminum + plastic components to limit weight </a:t>
            </a:r>
            <a:endParaRPr sz="18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○"/>
            </a:pP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8020 Aluminum Extrusion with off-the-shelf linear sliders</a:t>
            </a:r>
            <a:endParaRPr sz="1800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Simple packaging interface with enclosure + ZDR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○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Comfortably packaged on top of AMR when fully retracted 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erif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Custom 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Belt Clamps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&amp; Motor plates, </a:t>
            </a:r>
            <a:r>
              <a:rPr lang="en-US" sz="18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Welded </a:t>
            </a:r>
            <a:r>
              <a:rPr b="0" i="0" lang="en-US" sz="1800" u="none" cap="none" strike="noStrik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ZDR mounts</a:t>
            </a:r>
            <a:endParaRPr b="0" i="0" sz="18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179" name="Google Shape;179;g31d5d65a88b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8075" y="3407005"/>
            <a:ext cx="4118374" cy="2639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1d5d65a88b_0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6475" y="3407000"/>
            <a:ext cx="4118374" cy="26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1d5d65a88b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d5d65a88b_0_74"/>
          <p:cNvSpPr/>
          <p:nvPr/>
        </p:nvSpPr>
        <p:spPr>
          <a:xfrm flipH="1" rot="10800000">
            <a:off x="0" y="6437100"/>
            <a:ext cx="12192000" cy="420900"/>
          </a:xfrm>
          <a:prstGeom prst="rect">
            <a:avLst/>
          </a:prstGeom>
          <a:gradFill>
            <a:gsLst>
              <a:gs pos="0">
                <a:srgbClr val="7F7F7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31d5d65a88b_0_74"/>
          <p:cNvSpPr txBox="1"/>
          <p:nvPr/>
        </p:nvSpPr>
        <p:spPr>
          <a:xfrm>
            <a:off x="9335597" y="6524381"/>
            <a:ext cx="2473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GRAINGER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1d5d65a88b_0_74"/>
          <p:cNvSpPr/>
          <p:nvPr/>
        </p:nvSpPr>
        <p:spPr>
          <a:xfrm flipH="1" rot="10800000">
            <a:off x="0" y="-7677"/>
            <a:ext cx="12192000" cy="868200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89" name="Google Shape;189;g31d5d65a88b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4210" y="228014"/>
            <a:ext cx="277906" cy="40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1d5d65a88b_0_74"/>
          <p:cNvSpPr txBox="1"/>
          <p:nvPr/>
        </p:nvSpPr>
        <p:spPr>
          <a:xfrm>
            <a:off x="376810" y="204051"/>
            <a:ext cx="1091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XDR overview - Rohan</a:t>
            </a:r>
            <a:endParaRPr b="1" i="0" sz="2400" u="none" cap="none" strike="noStrike">
              <a:solidFill>
                <a:schemeClr val="l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91" name="Google Shape;191;g31d5d65a88b_0_74"/>
          <p:cNvSpPr txBox="1"/>
          <p:nvPr/>
        </p:nvSpPr>
        <p:spPr>
          <a:xfrm>
            <a:off x="376807" y="6524381"/>
            <a:ext cx="7991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MECHANICAL SCIENCE &amp;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1d5d65a88b_0_74"/>
          <p:cNvSpPr txBox="1"/>
          <p:nvPr/>
        </p:nvSpPr>
        <p:spPr>
          <a:xfrm>
            <a:off x="214450" y="1109400"/>
            <a:ext cx="9444600" cy="4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1" sz="2100" u="none" cap="none" strike="noStrike">
              <a:solidFill>
                <a:schemeClr val="dk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93" name="Google Shape;193;g31d5d65a88b_0_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31d5d65a88b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400" y="876712"/>
            <a:ext cx="9721180" cy="546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Johnson, Blake Everett</dc:creator>
</cp:coreProperties>
</file>